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Inter Light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42CF98-A80A-48A2-A181-D0B380D44C0B}">
  <a:tblStyle styleId="{D342CF98-A80A-48A2-A181-D0B380D44C0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Light-bold.fntdata"/><Relationship Id="rId30" Type="http://schemas.openxmlformats.org/officeDocument/2006/relationships/font" Target="fonts/InterLight-regular.fntdata"/><Relationship Id="rId11" Type="http://schemas.openxmlformats.org/officeDocument/2006/relationships/slide" Target="slides/slide5.xml"/><Relationship Id="rId33" Type="http://schemas.openxmlformats.org/officeDocument/2006/relationships/font" Target="fonts/Inter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Light-italic.fntdata"/><Relationship Id="rId13" Type="http://schemas.openxmlformats.org/officeDocument/2006/relationships/slide" Target="slides/slide7.xml"/><Relationship Id="rId35" Type="http://schemas.openxmlformats.org/officeDocument/2006/relationships/font" Target="fonts/Inter-bold.fntdata"/><Relationship Id="rId12" Type="http://schemas.openxmlformats.org/officeDocument/2006/relationships/slide" Target="slides/slide6.xml"/><Relationship Id="rId34" Type="http://schemas.openxmlformats.org/officeDocument/2006/relationships/font" Target="fonts/Inter-regular.fntdata"/><Relationship Id="rId15" Type="http://schemas.openxmlformats.org/officeDocument/2006/relationships/slide" Target="slides/slide9.xml"/><Relationship Id="rId37" Type="http://schemas.openxmlformats.org/officeDocument/2006/relationships/font" Target="fonts/Inter-boldItalic.fntdata"/><Relationship Id="rId14" Type="http://schemas.openxmlformats.org/officeDocument/2006/relationships/slide" Target="slides/slide8.xml"/><Relationship Id="rId36" Type="http://schemas.openxmlformats.org/officeDocument/2006/relationships/font" Target="fonts/Inter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ba6ef43b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aba6ef43b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ba6ef43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aba6ef43b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b7ad8d35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ab7ad8d359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b7ad8d35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ab7ad8d359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ab7ad8d35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ab7ad8d359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b7ad8d35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ab7ad8d359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ab7ad8d359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ab7ad8d359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ab7ad8d359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ab7ad8d359_3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ab7ad8d359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ab7ad8d359_3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9.png"/><Relationship Id="rId9" Type="http://schemas.openxmlformats.org/officeDocument/2006/relationships/image" Target="../media/image2.png"/><Relationship Id="rId5" Type="http://schemas.openxmlformats.org/officeDocument/2006/relationships/image" Target="../media/image67.png"/><Relationship Id="rId6" Type="http://schemas.openxmlformats.org/officeDocument/2006/relationships/image" Target="../media/image63.png"/><Relationship Id="rId7" Type="http://schemas.openxmlformats.org/officeDocument/2006/relationships/image" Target="../media/image3.png"/><Relationship Id="rId8" Type="http://schemas.openxmlformats.org/officeDocument/2006/relationships/image" Target="../media/image9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5.png"/><Relationship Id="rId13" Type="http://schemas.openxmlformats.org/officeDocument/2006/relationships/image" Target="../media/image86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5" Type="http://schemas.openxmlformats.org/officeDocument/2006/relationships/image" Target="../media/image80.png"/><Relationship Id="rId14" Type="http://schemas.openxmlformats.org/officeDocument/2006/relationships/image" Target="../media/image85.png"/><Relationship Id="rId16" Type="http://schemas.openxmlformats.org/officeDocument/2006/relationships/image" Target="../media/image87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76.png"/><Relationship Id="rId8" Type="http://schemas.openxmlformats.org/officeDocument/2006/relationships/image" Target="../media/image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4.png"/><Relationship Id="rId5" Type="http://schemas.openxmlformats.org/officeDocument/2006/relationships/image" Target="../media/image78.png"/><Relationship Id="rId6" Type="http://schemas.openxmlformats.org/officeDocument/2006/relationships/image" Target="../media/image76.png"/><Relationship Id="rId7" Type="http://schemas.openxmlformats.org/officeDocument/2006/relationships/image" Target="../media/image2.png"/><Relationship Id="rId8" Type="http://schemas.openxmlformats.org/officeDocument/2006/relationships/image" Target="../media/image6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4.png"/><Relationship Id="rId4" Type="http://schemas.openxmlformats.org/officeDocument/2006/relationships/image" Target="../media/image63.png"/><Relationship Id="rId9" Type="http://schemas.openxmlformats.org/officeDocument/2006/relationships/image" Target="../media/image95.jpg"/><Relationship Id="rId5" Type="http://schemas.openxmlformats.org/officeDocument/2006/relationships/image" Target="../media/image89.png"/><Relationship Id="rId6" Type="http://schemas.openxmlformats.org/officeDocument/2006/relationships/image" Target="../media/image83.png"/><Relationship Id="rId7" Type="http://schemas.openxmlformats.org/officeDocument/2006/relationships/image" Target="../media/image2.png"/><Relationship Id="rId8" Type="http://schemas.openxmlformats.org/officeDocument/2006/relationships/hyperlink" Target="http://drive.google.com/file/d/1eesxDzSlXwBv1xblqIJW58eYaxPNtrrn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8.png"/><Relationship Id="rId4" Type="http://schemas.openxmlformats.org/officeDocument/2006/relationships/image" Target="../media/image63.png"/><Relationship Id="rId5" Type="http://schemas.openxmlformats.org/officeDocument/2006/relationships/image" Target="../media/image89.png"/><Relationship Id="rId6" Type="http://schemas.openxmlformats.org/officeDocument/2006/relationships/image" Target="../media/image83.png"/><Relationship Id="rId7" Type="http://schemas.openxmlformats.org/officeDocument/2006/relationships/image" Target="../media/image2.png"/><Relationship Id="rId8" Type="http://schemas.openxmlformats.org/officeDocument/2006/relationships/image" Target="../media/image10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Su7K1g3btlchb7IjqO9ymDo1Tt1jnzE7/view" TargetMode="External"/><Relationship Id="rId8" Type="http://schemas.openxmlformats.org/officeDocument/2006/relationships/image" Target="../media/image1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4MsVC1zzHKw429mde_WII3n7yAX3ujYq/view" TargetMode="External"/><Relationship Id="rId8" Type="http://schemas.openxmlformats.org/officeDocument/2006/relationships/image" Target="../media/image9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GVZOwlcznRsc6mth-kMkgtnFwxtyhFX-/view" TargetMode="External"/><Relationship Id="rId8" Type="http://schemas.openxmlformats.org/officeDocument/2006/relationships/image" Target="../media/image9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mDENyUnJ3TN5bcehUJl5pNURRxp3T1mo/view" TargetMode="External"/><Relationship Id="rId8" Type="http://schemas.openxmlformats.org/officeDocument/2006/relationships/image" Target="../media/image9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2.png"/><Relationship Id="rId7" Type="http://schemas.openxmlformats.org/officeDocument/2006/relationships/image" Target="../media/image104.png"/><Relationship Id="rId8" Type="http://schemas.openxmlformats.org/officeDocument/2006/relationships/image" Target="../media/image1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11" Type="http://schemas.openxmlformats.org/officeDocument/2006/relationships/image" Target="../media/image31.png"/><Relationship Id="rId10" Type="http://schemas.openxmlformats.org/officeDocument/2006/relationships/image" Target="../media/image2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2.png"/><Relationship Id="rId7" Type="http://schemas.openxmlformats.org/officeDocument/2006/relationships/image" Target="../media/image107.png"/><Relationship Id="rId8" Type="http://schemas.openxmlformats.org/officeDocument/2006/relationships/image" Target="../media/image1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2.png"/><Relationship Id="rId7" Type="http://schemas.openxmlformats.org/officeDocument/2006/relationships/image" Target="../media/image9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2.png"/><Relationship Id="rId7" Type="http://schemas.openxmlformats.org/officeDocument/2006/relationships/image" Target="../media/image106.png"/><Relationship Id="rId8" Type="http://schemas.openxmlformats.org/officeDocument/2006/relationships/image" Target="../media/image10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9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6.png"/><Relationship Id="rId13" Type="http://schemas.openxmlformats.org/officeDocument/2006/relationships/image" Target="../media/image15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1.png"/><Relationship Id="rId8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9.png"/><Relationship Id="rId13" Type="http://schemas.openxmlformats.org/officeDocument/2006/relationships/image" Target="../media/image25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33.png"/><Relationship Id="rId8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2.png"/><Relationship Id="rId5" Type="http://schemas.openxmlformats.org/officeDocument/2006/relationships/image" Target="../media/image56.png"/><Relationship Id="rId6" Type="http://schemas.openxmlformats.org/officeDocument/2006/relationships/image" Target="../media/image17.png"/><Relationship Id="rId7" Type="http://schemas.openxmlformats.org/officeDocument/2006/relationships/image" Target="../media/image44.png"/><Relationship Id="rId8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2.png"/><Relationship Id="rId9" Type="http://schemas.openxmlformats.org/officeDocument/2006/relationships/image" Target="../media/image48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51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0.png"/><Relationship Id="rId13" Type="http://schemas.openxmlformats.org/officeDocument/2006/relationships/image" Target="../media/image2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65.png"/><Relationship Id="rId7" Type="http://schemas.openxmlformats.org/officeDocument/2006/relationships/image" Target="../media/image3.png"/><Relationship Id="rId8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4.png"/><Relationship Id="rId9" Type="http://schemas.openxmlformats.org/officeDocument/2006/relationships/image" Target="../media/image2.png"/><Relationship Id="rId5" Type="http://schemas.openxmlformats.org/officeDocument/2006/relationships/image" Target="../media/image61.png"/><Relationship Id="rId6" Type="http://schemas.openxmlformats.org/officeDocument/2006/relationships/image" Target="../media/image51.png"/><Relationship Id="rId7" Type="http://schemas.openxmlformats.org/officeDocument/2006/relationships/image" Target="../media/image60.png"/><Relationship Id="rId8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595437" y="2676525"/>
            <a:ext cx="90012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5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Plataforma de Gestión de Vehículos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05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 PepsiCo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1809750" y="4564112"/>
            <a:ext cx="8572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Ingeniería Informática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5834725" y="1143900"/>
            <a:ext cx="522600" cy="414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875" y="1160412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5767387" y="5268962"/>
            <a:ext cx="9525" cy="714375"/>
          </a:xfrm>
          <a:prstGeom prst="roundRect">
            <a:avLst>
              <a:gd fmla="val 16667" name="adj"/>
            </a:avLst>
          </a:prstGeom>
          <a:solidFill>
            <a:srgbClr val="CBD5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214812" y="5268962"/>
            <a:ext cx="11715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INTEGRANTES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4214793" y="5411825"/>
            <a:ext cx="13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Jorge Lorca</a:t>
            </a:r>
            <a:endParaRPr b="1" i="0" sz="1200" u="none" cap="none" strike="noStrike">
              <a:solidFill>
                <a:srgbClr val="1E293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Daniel Saavedra</a:t>
            </a:r>
            <a:endParaRPr b="1" sz="1200">
              <a:solidFill>
                <a:srgbClr val="1E293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Agustín Aguilar</a:t>
            </a:r>
            <a:endParaRPr b="1" sz="1200">
              <a:solidFill>
                <a:srgbClr val="1E293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6157912" y="5268962"/>
            <a:ext cx="181927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DOCENTE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6157900" y="5411812"/>
            <a:ext cx="181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Fabian Alejandro Alvarez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4" name="Google Shape;3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5" name="Google Shape;31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6" name="Google Shape;31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7" name="Google Shape;31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8" name="Google Shape;31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4750" y="1476375"/>
            <a:ext cx="40957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9" name="Google Shape;31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3250" y="3657600"/>
            <a:ext cx="40957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0" name="Google Shape;320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/>
        </p:nvSpPr>
        <p:spPr>
          <a:xfrm>
            <a:off x="3143250" y="381000"/>
            <a:ext cx="30289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TÉCNICO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3143250" y="609600"/>
            <a:ext cx="3180397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Arquitectura MVC</a:t>
            </a:r>
            <a:endParaRPr/>
          </a:p>
        </p:txBody>
      </p:sp>
      <p:pic>
        <p:nvPicPr>
          <p:cNvPr descr="image.png" id="323" name="Google Shape;323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9525" y="2586930"/>
            <a:ext cx="3886200" cy="277951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2"/>
          <p:cNvSpPr txBox="1"/>
          <p:nvPr/>
        </p:nvSpPr>
        <p:spPr>
          <a:xfrm>
            <a:off x="3143250" y="1724025"/>
            <a:ext cx="409575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(Modelo):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Gestión de datos (ORM).</a:t>
            </a:r>
            <a:endParaRPr/>
          </a:p>
        </p:txBody>
      </p:sp>
      <p:sp>
        <p:nvSpPr>
          <p:cNvPr id="325" name="Google Shape;325;p22"/>
          <p:cNvSpPr/>
          <p:nvPr/>
        </p:nvSpPr>
        <p:spPr>
          <a:xfrm>
            <a:off x="3143250" y="2200275"/>
            <a:ext cx="40957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3143250" y="2305050"/>
            <a:ext cx="409575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View (Vista):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Interfaz (HTML/Bootstrap).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3143250" y="2781300"/>
            <a:ext cx="40957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3143250" y="2886075"/>
            <a:ext cx="40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0B981"/>
                </a:solidFill>
                <a:latin typeface="Inter"/>
                <a:ea typeface="Inter"/>
                <a:cs typeface="Inter"/>
                <a:sym typeface="Inter"/>
              </a:rPr>
              <a:t>Controller (Controlador):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Lógica (</a:t>
            </a:r>
            <a:r>
              <a:rPr lang="en-US" sz="120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Views, urls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/>
          </a:p>
        </p:txBody>
      </p:sp>
      <p:sp>
        <p:nvSpPr>
          <p:cNvPr id="329" name="Google Shape;329;p22"/>
          <p:cNvSpPr/>
          <p:nvPr/>
        </p:nvSpPr>
        <p:spPr>
          <a:xfrm>
            <a:off x="3143250" y="3362325"/>
            <a:ext cx="40957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2"/>
          <p:cNvSpPr txBox="1"/>
          <p:nvPr/>
        </p:nvSpPr>
        <p:spPr>
          <a:xfrm>
            <a:off x="3381375" y="3895725"/>
            <a:ext cx="361950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Esta arquitectura separa la lógica de negocio de la presentación, facilitando el mantenimiento y escalabilidad.</a:t>
            </a:r>
            <a:endParaRPr/>
          </a:p>
        </p:txBody>
      </p:sp>
      <p:sp>
        <p:nvSpPr>
          <p:cNvPr id="331" name="Google Shape;331;p22"/>
          <p:cNvSpPr/>
          <p:nvPr/>
        </p:nvSpPr>
        <p:spPr>
          <a:xfrm>
            <a:off x="3143250" y="2200275"/>
            <a:ext cx="40957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3143250" y="2781300"/>
            <a:ext cx="40957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3143250" y="3362325"/>
            <a:ext cx="40957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8" name="Google Shape;3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9" name="Google Shape;33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6825" y="1618175"/>
            <a:ext cx="3970500" cy="321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0" name="Google Shape;34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5500" y="1618175"/>
            <a:ext cx="4052925" cy="321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1" name="Google Shape;34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2" name="Google Shape;34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3" name="Google Shape;34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4" name="Google Shape;34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72400" y="2247900"/>
            <a:ext cx="36004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5" name="Google Shape;345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72400" y="3057525"/>
            <a:ext cx="36004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6" name="Google Shape;346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72400" y="3867150"/>
            <a:ext cx="36004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7" name="Google Shape;347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3"/>
          <p:cNvSpPr txBox="1"/>
          <p:nvPr/>
        </p:nvSpPr>
        <p:spPr>
          <a:xfrm>
            <a:off x="3143250" y="381000"/>
            <a:ext cx="37814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STACK &amp; INFRAESTRUCTURA</a:t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3143250" y="609600"/>
            <a:ext cx="397049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Tecnologías Utilizadas</a:t>
            </a:r>
            <a:endParaRPr/>
          </a:p>
        </p:txBody>
      </p:sp>
      <p:sp>
        <p:nvSpPr>
          <p:cNvPr id="350" name="Google Shape;350;p23"/>
          <p:cNvSpPr txBox="1"/>
          <p:nvPr/>
        </p:nvSpPr>
        <p:spPr>
          <a:xfrm>
            <a:off x="3390900" y="1753488"/>
            <a:ext cx="3780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Desarrollo</a:t>
            </a:r>
            <a:endParaRPr/>
          </a:p>
        </p:txBody>
      </p:sp>
      <p:sp>
        <p:nvSpPr>
          <p:cNvPr id="351" name="Google Shape;351;p23"/>
          <p:cNvSpPr/>
          <p:nvPr/>
        </p:nvSpPr>
        <p:spPr>
          <a:xfrm>
            <a:off x="3390900" y="2038350"/>
            <a:ext cx="3600450" cy="1905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7772400" y="1689000"/>
            <a:ext cx="105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10B981"/>
                </a:solidFill>
                <a:latin typeface="Inter"/>
                <a:ea typeface="Inter"/>
                <a:cs typeface="Inter"/>
                <a:sym typeface="Inter"/>
              </a:rPr>
              <a:t>Producción</a:t>
            </a:r>
            <a:endParaRPr/>
          </a:p>
        </p:txBody>
      </p:sp>
      <p:pic>
        <p:nvPicPr>
          <p:cNvPr descr="image.png" id="353" name="Google Shape;353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43300" y="2400300"/>
            <a:ext cx="1423987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 txBox="1"/>
          <p:nvPr/>
        </p:nvSpPr>
        <p:spPr>
          <a:xfrm>
            <a:off x="4021931" y="2819400"/>
            <a:ext cx="46672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Python</a:t>
            </a:r>
            <a:endParaRPr/>
          </a:p>
        </p:txBody>
      </p:sp>
      <p:sp>
        <p:nvSpPr>
          <p:cNvPr id="355" name="Google Shape;355;p23"/>
          <p:cNvSpPr txBox="1"/>
          <p:nvPr/>
        </p:nvSpPr>
        <p:spPr>
          <a:xfrm>
            <a:off x="5414962" y="2400300"/>
            <a:ext cx="1423987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92E20"/>
                </a:solidFill>
                <a:latin typeface="Inter"/>
                <a:ea typeface="Inter"/>
                <a:cs typeface="Inter"/>
                <a:sym typeface="Inter"/>
              </a:rPr>
              <a:t>dj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5893593" y="2716410"/>
            <a:ext cx="46672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Django</a:t>
            </a:r>
            <a:endParaRPr/>
          </a:p>
        </p:txBody>
      </p:sp>
      <p:pic>
        <p:nvPicPr>
          <p:cNvPr descr="image.png" id="357" name="Google Shape;357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43300" y="3438525"/>
            <a:ext cx="1423987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/>
        </p:nvSpPr>
        <p:spPr>
          <a:xfrm>
            <a:off x="3931443" y="3857625"/>
            <a:ext cx="6477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Bootstrap</a:t>
            </a:r>
            <a:endParaRPr/>
          </a:p>
        </p:txBody>
      </p:sp>
      <p:pic>
        <p:nvPicPr>
          <p:cNvPr descr="image.png" id="359" name="Google Shape;359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14962" y="3438525"/>
            <a:ext cx="1423987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 txBox="1"/>
          <p:nvPr/>
        </p:nvSpPr>
        <p:spPr>
          <a:xfrm>
            <a:off x="5893593" y="3857625"/>
            <a:ext cx="46672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HTML5</a:t>
            </a:r>
            <a:endParaRPr/>
          </a:p>
        </p:txBody>
      </p:sp>
      <p:pic>
        <p:nvPicPr>
          <p:cNvPr descr="image.png" id="361" name="Google Shape;361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53375" y="239077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2" name="Google Shape;362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53375" y="32004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3" name="Google Shape;363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53375" y="401002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4" name="Google Shape;364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67675" y="2495550"/>
            <a:ext cx="1524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3"/>
          <p:cNvSpPr txBox="1"/>
          <p:nvPr/>
        </p:nvSpPr>
        <p:spPr>
          <a:xfrm>
            <a:off x="8477250" y="2409825"/>
            <a:ext cx="96202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Oracle Cloud</a:t>
            </a:r>
            <a:endParaRPr/>
          </a:p>
        </p:txBody>
      </p:sp>
      <p:sp>
        <p:nvSpPr>
          <p:cNvPr id="366" name="Google Shape;366;p23"/>
          <p:cNvSpPr txBox="1"/>
          <p:nvPr/>
        </p:nvSpPr>
        <p:spPr>
          <a:xfrm>
            <a:off x="8477250" y="2753925"/>
            <a:ext cx="14859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Base de Datos</a:t>
            </a:r>
            <a:endParaRPr/>
          </a:p>
        </p:txBody>
      </p:sp>
      <p:pic>
        <p:nvPicPr>
          <p:cNvPr descr="image.png" id="367" name="Google Shape;367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58150" y="3305175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3"/>
          <p:cNvSpPr txBox="1"/>
          <p:nvPr/>
        </p:nvSpPr>
        <p:spPr>
          <a:xfrm>
            <a:off x="8477250" y="3219450"/>
            <a:ext cx="48577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Vercel</a:t>
            </a:r>
            <a:endParaRPr/>
          </a:p>
        </p:txBody>
      </p:sp>
      <p:sp>
        <p:nvSpPr>
          <p:cNvPr id="369" name="Google Shape;369;p23"/>
          <p:cNvSpPr txBox="1"/>
          <p:nvPr/>
        </p:nvSpPr>
        <p:spPr>
          <a:xfrm>
            <a:off x="8477250" y="3409950"/>
            <a:ext cx="10858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Hosting &amp; Dominio</a:t>
            </a:r>
            <a:endParaRPr/>
          </a:p>
        </p:txBody>
      </p:sp>
      <p:pic>
        <p:nvPicPr>
          <p:cNvPr descr="image.png" id="370" name="Google Shape;370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34337" y="4114800"/>
            <a:ext cx="2190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8477250" y="4029075"/>
            <a:ext cx="1133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Cloudinary</a:t>
            </a:r>
            <a:endParaRPr/>
          </a:p>
        </p:txBody>
      </p:sp>
      <p:sp>
        <p:nvSpPr>
          <p:cNvPr id="372" name="Google Shape;372;p23"/>
          <p:cNvSpPr txBox="1"/>
          <p:nvPr/>
        </p:nvSpPr>
        <p:spPr>
          <a:xfrm>
            <a:off x="8477250" y="4219575"/>
            <a:ext cx="11334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Gestión Multimedia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77" name="Google Shape;3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27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8" name="Google Shape;3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9" name="Google Shape;37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0" name="Google Shape;38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81" name="Google Shape;38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4"/>
          <p:cNvSpPr txBox="1"/>
          <p:nvPr/>
        </p:nvSpPr>
        <p:spPr>
          <a:xfrm>
            <a:off x="3143250" y="609600"/>
            <a:ext cx="397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Perfiles de usuario</a:t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2961528" y="1441932"/>
            <a:ext cx="3402477" cy="699331"/>
            <a:chOff x="6025000" y="1236654"/>
            <a:chExt cx="4091975" cy="990975"/>
          </a:xfrm>
        </p:grpSpPr>
        <p:pic>
          <p:nvPicPr>
            <p:cNvPr descr="image.png" id="384" name="Google Shape;384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25000" y="1236654"/>
              <a:ext cx="4091975" cy="990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85" name="Google Shape;385;p24"/>
            <p:cNvSpPr/>
            <p:nvPr/>
          </p:nvSpPr>
          <p:spPr>
            <a:xfrm>
              <a:off x="6154100" y="1389529"/>
              <a:ext cx="3853800" cy="6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9300" lIns="79300" spcFirstLastPara="1" rIns="79300" wrap="square" tIns="79300">
              <a:noAutofit/>
            </a:bodyPr>
            <a:lstStyle/>
            <a:p>
              <a:pPr indent="0" lvl="0" marL="396623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6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Chofer</a:t>
              </a:r>
              <a:endParaRPr sz="156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58906" lvl="1" marL="793245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54"/>
                <a:buFont typeface="Inter"/>
                <a:buChar char="○"/>
              </a:pPr>
              <a:r>
                <a:rPr lang="en-US" sz="954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Agendar hora.</a:t>
              </a:r>
              <a:endParaRPr sz="954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58906" lvl="1" marL="793245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54"/>
                <a:buFont typeface="Inter"/>
                <a:buChar char="○"/>
              </a:pPr>
              <a:r>
                <a:rPr lang="en-US" sz="954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Ver estado de mantenimiento.</a:t>
              </a:r>
              <a:endParaRPr sz="867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4"/>
          <p:cNvGrpSpPr/>
          <p:nvPr/>
        </p:nvGrpSpPr>
        <p:grpSpPr>
          <a:xfrm>
            <a:off x="4695728" y="3825031"/>
            <a:ext cx="3402477" cy="699331"/>
            <a:chOff x="7586395" y="1453035"/>
            <a:chExt cx="4091975" cy="990975"/>
          </a:xfrm>
        </p:grpSpPr>
        <p:pic>
          <p:nvPicPr>
            <p:cNvPr descr="image.png" id="387" name="Google Shape;387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86395" y="1453035"/>
              <a:ext cx="4091975" cy="990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88" name="Google Shape;388;p24"/>
            <p:cNvSpPr/>
            <p:nvPr/>
          </p:nvSpPr>
          <p:spPr>
            <a:xfrm>
              <a:off x="7715495" y="1605910"/>
              <a:ext cx="3853800" cy="6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25" lIns="76025" spcFirstLastPara="1" rIns="76025" wrap="square" tIns="76025">
              <a:noAutofit/>
            </a:bodyPr>
            <a:lstStyle/>
            <a:p>
              <a:pPr indent="0" lvl="0" marL="38016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79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Mecánico</a:t>
              </a:r>
              <a:endParaRPr sz="157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53443" lvl="1" marL="760327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98"/>
                <a:buFont typeface="Inter"/>
                <a:buChar char="○"/>
              </a:pPr>
              <a:r>
                <a:rPr lang="en-US" sz="997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Realiza diagnostico y reparacion.</a:t>
              </a:r>
              <a:endParaRPr sz="141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89" name="Google Shape;389;p24"/>
          <p:cNvGrpSpPr/>
          <p:nvPr/>
        </p:nvGrpSpPr>
        <p:grpSpPr>
          <a:xfrm>
            <a:off x="4012728" y="3050744"/>
            <a:ext cx="3402477" cy="639080"/>
            <a:chOff x="7289221" y="638424"/>
            <a:chExt cx="4091975" cy="990975"/>
          </a:xfrm>
        </p:grpSpPr>
        <p:pic>
          <p:nvPicPr>
            <p:cNvPr descr="image.png" id="390" name="Google Shape;390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89221" y="638424"/>
              <a:ext cx="4091975" cy="990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1" name="Google Shape;391;p24"/>
            <p:cNvSpPr/>
            <p:nvPr/>
          </p:nvSpPr>
          <p:spPr>
            <a:xfrm>
              <a:off x="7418321" y="791299"/>
              <a:ext cx="3853800" cy="6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25" lIns="76025" spcFirstLastPara="1" rIns="76025" wrap="square" tIns="76025">
              <a:noAutofit/>
            </a:bodyPr>
            <a:lstStyle/>
            <a:p>
              <a:pPr indent="0" lvl="0" marL="38017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79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Jefe de taller</a:t>
              </a:r>
              <a:endParaRPr sz="157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48166" lvl="1" marL="76034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5"/>
                <a:buFont typeface="Inter"/>
                <a:buChar char="○"/>
              </a:pPr>
              <a:r>
                <a:rPr lang="en-US" sz="997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Gestiona trabajos entre mecánicos.</a:t>
              </a:r>
              <a:endParaRPr sz="141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92" name="Google Shape;392;p24"/>
          <p:cNvGrpSpPr/>
          <p:nvPr/>
        </p:nvGrpSpPr>
        <p:grpSpPr>
          <a:xfrm>
            <a:off x="3427266" y="2276481"/>
            <a:ext cx="3402477" cy="639080"/>
            <a:chOff x="6585117" y="942134"/>
            <a:chExt cx="4091975" cy="990975"/>
          </a:xfrm>
        </p:grpSpPr>
        <p:pic>
          <p:nvPicPr>
            <p:cNvPr descr="image.png" id="393" name="Google Shape;393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85117" y="942134"/>
              <a:ext cx="4091975" cy="990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4" name="Google Shape;394;p24"/>
            <p:cNvSpPr/>
            <p:nvPr/>
          </p:nvSpPr>
          <p:spPr>
            <a:xfrm>
              <a:off x="6714217" y="1095009"/>
              <a:ext cx="3853800" cy="6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25" lIns="76025" spcFirstLastPara="1" rIns="76025" wrap="square" tIns="76025">
              <a:noAutofit/>
            </a:bodyPr>
            <a:lstStyle/>
            <a:p>
              <a:pPr indent="0" lvl="0" marL="38016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79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Guardia</a:t>
              </a:r>
              <a:endParaRPr sz="157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48163" lvl="1" marL="760328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5"/>
                <a:buFont typeface="Inter"/>
                <a:buChar char="○"/>
              </a:pPr>
              <a:r>
                <a:rPr lang="en-US" sz="997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Registra entradas y salidas de taller.</a:t>
              </a:r>
              <a:endParaRPr sz="141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95" name="Google Shape;395;p24"/>
          <p:cNvGrpSpPr/>
          <p:nvPr/>
        </p:nvGrpSpPr>
        <p:grpSpPr>
          <a:xfrm>
            <a:off x="5158853" y="4659551"/>
            <a:ext cx="3402477" cy="823996"/>
            <a:chOff x="5368776" y="2002007"/>
            <a:chExt cx="4091975" cy="990975"/>
          </a:xfrm>
        </p:grpSpPr>
        <p:pic>
          <p:nvPicPr>
            <p:cNvPr descr="image.png" id="396" name="Google Shape;396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68776" y="2002007"/>
              <a:ext cx="4091975" cy="990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7" name="Google Shape;397;p24"/>
            <p:cNvSpPr/>
            <p:nvPr/>
          </p:nvSpPr>
          <p:spPr>
            <a:xfrm>
              <a:off x="5497876" y="2154882"/>
              <a:ext cx="3853800" cy="6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25" lIns="76025" spcFirstLastPara="1" rIns="76025" wrap="square" tIns="76025">
              <a:noAutofit/>
            </a:bodyPr>
            <a:lstStyle/>
            <a:p>
              <a:pPr indent="0" lvl="0" marL="380161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79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Supervisor</a:t>
              </a:r>
              <a:endParaRPr sz="157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48161" lvl="1" marL="760323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5"/>
                <a:buFont typeface="Inter"/>
                <a:buChar char="○"/>
              </a:pPr>
              <a:r>
                <a:rPr lang="en-US" sz="997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Válida mantenimientos.</a:t>
              </a:r>
              <a:endParaRPr sz="997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53441" lvl="1" marL="760323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98"/>
                <a:buFont typeface="Inter"/>
                <a:buChar char="○"/>
              </a:pPr>
              <a:r>
                <a:rPr lang="en-US" sz="997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Gestiona documentos.</a:t>
              </a:r>
              <a:endParaRPr sz="997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53441" lvl="1" marL="760323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98"/>
                <a:buFont typeface="Inter"/>
                <a:buChar char="○"/>
              </a:pPr>
              <a:r>
                <a:rPr lang="en-US" sz="997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Ve informes.</a:t>
              </a:r>
              <a:endParaRPr sz="141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98" name="Google Shape;398;p24"/>
          <p:cNvGrpSpPr/>
          <p:nvPr/>
        </p:nvGrpSpPr>
        <p:grpSpPr>
          <a:xfrm>
            <a:off x="6363999" y="5618745"/>
            <a:ext cx="3789987" cy="823996"/>
            <a:chOff x="4890040" y="1023504"/>
            <a:chExt cx="4091975" cy="990975"/>
          </a:xfrm>
        </p:grpSpPr>
        <p:pic>
          <p:nvPicPr>
            <p:cNvPr descr="image.png" id="399" name="Google Shape;399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90040" y="1023504"/>
              <a:ext cx="4091975" cy="990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00" name="Google Shape;400;p24"/>
            <p:cNvSpPr/>
            <p:nvPr/>
          </p:nvSpPr>
          <p:spPr>
            <a:xfrm>
              <a:off x="5019140" y="1176379"/>
              <a:ext cx="3853800" cy="6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0" lIns="76000" spcFirstLastPara="1" rIns="76000" wrap="square" tIns="76000">
              <a:noAutofit/>
            </a:bodyPr>
            <a:lstStyle/>
            <a:p>
              <a:pPr indent="0" lvl="0" marL="380164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79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Coordinación </a:t>
              </a:r>
              <a:endParaRPr sz="157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53443" lvl="1" marL="760328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98"/>
                <a:buFont typeface="Inter"/>
                <a:buChar char="○"/>
              </a:pPr>
              <a:r>
                <a:rPr lang="en-US" sz="997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Gestiona insumos, usuarios y vehículos .</a:t>
              </a:r>
              <a:endParaRPr sz="997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64003" lvl="1" marL="760328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64"/>
                <a:buFont typeface="Inter"/>
                <a:buChar char="○"/>
              </a:pPr>
              <a:r>
                <a:rPr lang="en-US" sz="997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Control de horarios</a:t>
              </a:r>
              <a:r>
                <a:rPr lang="en-US" sz="1579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  <a:endParaRPr sz="133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05" name="Google Shape;4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6" name="Google Shape;40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7" name="Google Shape;40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8" name="Google Shape;40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9" name="Google Shape;40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5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Demostración</a:t>
            </a:r>
            <a:endParaRPr/>
          </a:p>
        </p:txBody>
      </p:sp>
      <p:pic>
        <p:nvPicPr>
          <p:cNvPr id="411" name="Google Shape;411;p25" title="Demo def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71750" y="1667115"/>
            <a:ext cx="9620251" cy="5170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6" title="vlcsnap-2025-11-30-20h27m03s323.png"/>
          <p:cNvPicPr preferRelativeResize="0"/>
          <p:nvPr/>
        </p:nvPicPr>
        <p:blipFill rotWithShape="1">
          <a:blip r:embed="rId3">
            <a:alphaModFix/>
          </a:blip>
          <a:srcRect b="0" l="2226" r="2216" t="0"/>
          <a:stretch/>
        </p:blipFill>
        <p:spPr>
          <a:xfrm>
            <a:off x="2571750" y="1457325"/>
            <a:ext cx="9601210" cy="540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7" name="Google Shape;41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8" name="Google Shape;41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19" name="Google Shape;41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0" name="Google Shape;42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6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Reportes</a:t>
            </a:r>
            <a:endParaRPr/>
          </a:p>
        </p:txBody>
      </p:sp>
      <p:pic>
        <p:nvPicPr>
          <p:cNvPr id="422" name="Google Shape;422;p26" title="vlcsnap-2025-11-30-20h27m11s420.png"/>
          <p:cNvPicPr preferRelativeResize="0"/>
          <p:nvPr/>
        </p:nvPicPr>
        <p:blipFill rotWithShape="1">
          <a:blip r:embed="rId8">
            <a:alphaModFix/>
          </a:blip>
          <a:srcRect b="5157" l="0" r="1166" t="20948"/>
          <a:stretch/>
        </p:blipFill>
        <p:spPr>
          <a:xfrm>
            <a:off x="2571750" y="2733535"/>
            <a:ext cx="9601200" cy="385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27" name="Google Shape;4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8" name="Google Shape;42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9" name="Google Shape;42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0" name="Google Shape;43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7"/>
          <p:cNvSpPr txBox="1"/>
          <p:nvPr/>
        </p:nvSpPr>
        <p:spPr>
          <a:xfrm>
            <a:off x="3143250" y="936488"/>
            <a:ext cx="47811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Pausas (Mecánico)</a:t>
            </a:r>
            <a:endParaRPr sz="2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27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Otras funcionalidades</a:t>
            </a:r>
            <a:endParaRPr b="1" sz="2400">
              <a:solidFill>
                <a:srgbClr val="004B9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3" name="Google Shape;433;p27" title="Pausa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750" y="1664970"/>
            <a:ext cx="9620251" cy="517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38" name="Google Shape;4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9" name="Google Shape;43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0" name="Google Shape;44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1" name="Google Shape;44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8"/>
          <p:cNvSpPr txBox="1"/>
          <p:nvPr/>
        </p:nvSpPr>
        <p:spPr>
          <a:xfrm>
            <a:off x="3143250" y="936500"/>
            <a:ext cx="8922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Solicitud de insumos extra (Mecánico)</a:t>
            </a:r>
            <a:endParaRPr sz="2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Otras funcionalidades</a:t>
            </a:r>
            <a:endParaRPr b="1" sz="2400">
              <a:solidFill>
                <a:srgbClr val="004B9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4" name="Google Shape;444;p28" title="insumo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750" y="1664970"/>
            <a:ext cx="9620251" cy="517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49" name="Google Shape;4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0" name="Google Shape;45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1" name="Google Shape;45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2" name="Google Shape;45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9"/>
          <p:cNvSpPr txBox="1"/>
          <p:nvPr/>
        </p:nvSpPr>
        <p:spPr>
          <a:xfrm>
            <a:off x="3143250" y="936500"/>
            <a:ext cx="8240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Solicitud de </a:t>
            </a: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camión</a:t>
            </a: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Backup (Chofer)</a:t>
            </a:r>
            <a:endParaRPr sz="2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" name="Google Shape;454;p29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Otras funcionalidades</a:t>
            </a:r>
            <a:endParaRPr b="1" sz="2400">
              <a:solidFill>
                <a:srgbClr val="004B9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5" name="Google Shape;455;p29" title="backup 2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750" y="1664970"/>
            <a:ext cx="9620251" cy="517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60" name="Google Shape;4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1" name="Google Shape;4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2" name="Google Shape;46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63" name="Google Shape;46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0"/>
          <p:cNvSpPr txBox="1"/>
          <p:nvPr/>
        </p:nvSpPr>
        <p:spPr>
          <a:xfrm>
            <a:off x="3143250" y="936500"/>
            <a:ext cx="89325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Generación</a:t>
            </a: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de agenda (Coordinación)</a:t>
            </a:r>
            <a:endParaRPr sz="2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5" name="Google Shape;465;p30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Otras funcionalidades</a:t>
            </a:r>
            <a:endParaRPr b="1" sz="2400">
              <a:solidFill>
                <a:srgbClr val="004B9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6" name="Google Shape;466;p30" title="Agenda def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750" y="1664970"/>
            <a:ext cx="9620251" cy="517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71" name="Google Shape;4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2" name="Google Shape;4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3" name="Google Shape;47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4" name="Google Shape;47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1"/>
          <p:cNvSpPr txBox="1"/>
          <p:nvPr/>
        </p:nvSpPr>
        <p:spPr>
          <a:xfrm>
            <a:off x="3093825" y="843400"/>
            <a:ext cx="74403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Gestión</a:t>
            </a: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usuarios</a:t>
            </a: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 (Coordinación)</a:t>
            </a:r>
            <a:endParaRPr sz="2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31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Otras funcionalidades</a:t>
            </a:r>
            <a:endParaRPr b="1" sz="2400">
              <a:solidFill>
                <a:srgbClr val="004B9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7" name="Google Shape;477;p31" title="Captura de pantalla 2025-11-29 19221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1750" y="1454300"/>
            <a:ext cx="9620248" cy="304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1" title="Captura de pantalla 2025-11-29 19223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750" y="1381137"/>
            <a:ext cx="9620252" cy="3591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2" name="Google Shape;10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4750" y="1476375"/>
            <a:ext cx="40957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3" name="Google Shape;10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3250" y="2105025"/>
            <a:ext cx="4095750" cy="1532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3250" y="3828157"/>
            <a:ext cx="4095750" cy="2020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5" name="Google Shape;105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3143250" y="381000"/>
            <a:ext cx="33051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CONTEXTO DEL CASO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3143250" y="609600"/>
            <a:ext cx="3470433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Origen del Proyecto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3419475" y="2352675"/>
            <a:ext cx="375046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El Cliente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3419475" y="2750046"/>
            <a:ext cx="3571875" cy="48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Requerimiento directo de </a:t>
            </a:r>
            <a:r>
              <a:rPr b="1" i="0" lang="en-US" sz="12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Alexis González, Subgerente de Flota Nacional</a:t>
            </a:r>
            <a:r>
              <a:rPr b="0" i="0" lang="en-US" sz="12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 de PepsiCo Chile.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3419475" y="4075807"/>
            <a:ext cx="3750468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El Escenario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3419475" y="4473175"/>
            <a:ext cx="35718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La empresa gestiona el mantenimiento de una </a:t>
            </a:r>
            <a:r>
              <a:rPr b="1" i="0" lang="en-US" sz="12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flota </a:t>
            </a:r>
            <a:r>
              <a:rPr b="1" lang="en-US" sz="120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 nivel regional</a:t>
            </a:r>
            <a:r>
              <a:rPr b="0" i="0" lang="en-US" sz="12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. Actualmente, el proceso de ingreso a talleres se realiza de forma manual, lo que es insostenible para el volumen de operación.</a:t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97375" y="2352675"/>
            <a:ext cx="3750477" cy="276386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83" name="Google Shape;4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4" name="Google Shape;48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5" name="Google Shape;48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6" name="Google Shape;48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2"/>
          <p:cNvSpPr txBox="1"/>
          <p:nvPr/>
        </p:nvSpPr>
        <p:spPr>
          <a:xfrm>
            <a:off x="3143250" y="936500"/>
            <a:ext cx="6985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Gestión de </a:t>
            </a: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Vehículos (Coordinación)</a:t>
            </a:r>
            <a:endParaRPr sz="2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32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Otras funcionalidades</a:t>
            </a:r>
            <a:endParaRPr b="1" sz="2400">
              <a:solidFill>
                <a:srgbClr val="004B9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9" name="Google Shape;48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1750" y="1596825"/>
            <a:ext cx="9620251" cy="3320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750" y="1596819"/>
            <a:ext cx="9620250" cy="285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95" name="Google Shape;4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6" name="Google Shape;4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7" name="Google Shape;49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8" name="Google Shape;49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3"/>
          <p:cNvSpPr txBox="1"/>
          <p:nvPr/>
        </p:nvSpPr>
        <p:spPr>
          <a:xfrm>
            <a:off x="3143250" y="936500"/>
            <a:ext cx="8754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historial de entradas y salidas (Coordinación)</a:t>
            </a:r>
            <a:endParaRPr sz="2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0" name="Google Shape;500;p33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Otras funcionalidades</a:t>
            </a:r>
            <a:endParaRPr b="1" sz="2400">
              <a:solidFill>
                <a:srgbClr val="004B9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1" name="Google Shape;5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1750" y="1541950"/>
            <a:ext cx="9620252" cy="4087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06" name="Google Shape;5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7" name="Google Shape;5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8" name="Google Shape;50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9" name="Google Shape;50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4"/>
          <p:cNvSpPr txBox="1"/>
          <p:nvPr/>
        </p:nvSpPr>
        <p:spPr>
          <a:xfrm>
            <a:off x="3143250" y="936500"/>
            <a:ext cx="90489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rPr>
              <a:t>Gestión de Documentos (Supervisor)</a:t>
            </a:r>
            <a:endParaRPr sz="2700">
              <a:solidFill>
                <a:srgbClr val="43434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34"/>
          <p:cNvSpPr txBox="1"/>
          <p:nvPr/>
        </p:nvSpPr>
        <p:spPr>
          <a:xfrm>
            <a:off x="3143262" y="381000"/>
            <a:ext cx="347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Otras funcionalidades</a:t>
            </a:r>
            <a:endParaRPr b="1" sz="2400">
              <a:solidFill>
                <a:srgbClr val="004B9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2" name="Google Shape;512;p34" title="Captura de pantalla 2025-11-29 1937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1750" y="1640500"/>
            <a:ext cx="9620252" cy="283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4" title="Captura de pantalla 2025-11-29 19373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750" y="1640496"/>
            <a:ext cx="9620249" cy="282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18" name="Google Shape;5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9" name="Google Shape;51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062" y="4064496"/>
            <a:ext cx="661987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5"/>
          <p:cNvSpPr txBox="1"/>
          <p:nvPr/>
        </p:nvSpPr>
        <p:spPr>
          <a:xfrm>
            <a:off x="2620565" y="2879228"/>
            <a:ext cx="6950868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Proyecto Finalizado</a:t>
            </a:r>
            <a:endParaRPr/>
          </a:p>
        </p:txBody>
      </p:sp>
      <p:sp>
        <p:nvSpPr>
          <p:cNvPr id="521" name="Google Shape;521;p35"/>
          <p:cNvSpPr txBox="1"/>
          <p:nvPr/>
        </p:nvSpPr>
        <p:spPr>
          <a:xfrm>
            <a:off x="2786062" y="3454896"/>
            <a:ext cx="66198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La plataforma cumple con los objetivos de digitalización y centralización.</a:t>
            </a:r>
            <a:endParaRPr/>
          </a:p>
        </p:txBody>
      </p:sp>
      <p:sp>
        <p:nvSpPr>
          <p:cNvPr id="522" name="Google Shape;522;p35"/>
          <p:cNvSpPr txBox="1"/>
          <p:nvPr/>
        </p:nvSpPr>
        <p:spPr>
          <a:xfrm>
            <a:off x="2620565" y="4359771"/>
            <a:ext cx="6950868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¡Muchas Gracias!</a:t>
            </a:r>
            <a:endParaRPr/>
          </a:p>
        </p:txBody>
      </p:sp>
      <p:sp>
        <p:nvSpPr>
          <p:cNvPr id="523" name="Google Shape;523;p35"/>
          <p:cNvSpPr txBox="1"/>
          <p:nvPr/>
        </p:nvSpPr>
        <p:spPr>
          <a:xfrm>
            <a:off x="2786062" y="4731246"/>
            <a:ext cx="6619875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Quedamos atentos a sus preguntas.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9" name="Google Shape;11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0" name="Google Shape;12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1" name="Google Shape;12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3250" y="1476375"/>
            <a:ext cx="40957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2" name="Google Shape;12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4750" y="1476375"/>
            <a:ext cx="40957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3" name="Google Shape;123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3143250" y="381000"/>
            <a:ext cx="40100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DIAGNÓSTICO ACTUAL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3143250" y="609600"/>
            <a:ext cx="421052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Problemática Detectada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3390900" y="1724025"/>
            <a:ext cx="378047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Puntos de Dolor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8767524" y="3757612"/>
            <a:ext cx="161020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El Problema Raíz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7820025" y="4329112"/>
            <a:ext cx="3505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"Depender de herramientas manuales (WhatsApp/Excel) impide la trazabilidad y el control de una flota nacional."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3619500" y="2216646"/>
            <a:ext cx="337185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Gestión Desconectada: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Uso exclusivo de hojas de cálculo y WhatsApp.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3390900" y="2692896"/>
            <a:ext cx="36004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3619500" y="2797671"/>
            <a:ext cx="337185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Ceguera Operativa: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Imposible medir tiempos de reparación o productividad.</a:t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3390900" y="3273921"/>
            <a:ext cx="36004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3619500" y="3378696"/>
            <a:ext cx="337185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Error Humano: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Problemas graves de coordinación y duplicidad de datos.</a:t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3390900" y="3854946"/>
            <a:ext cx="36004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35" name="Google Shape;135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7775" y="2900362"/>
            <a:ext cx="419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6" name="Google Shape;13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77375" y="2995612"/>
            <a:ext cx="2476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7" name="Google Shape;137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15525" y="2900362"/>
            <a:ext cx="3619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/>
          <p:nvPr/>
        </p:nvSpPr>
        <p:spPr>
          <a:xfrm>
            <a:off x="3390900" y="2692896"/>
            <a:ext cx="36004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39" name="Google Shape;139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90900" y="2254746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/>
          <p:nvPr/>
        </p:nvSpPr>
        <p:spPr>
          <a:xfrm>
            <a:off x="3390900" y="3273921"/>
            <a:ext cx="36004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41" name="Google Shape;141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90900" y="2835771"/>
            <a:ext cx="1143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3390900" y="3854946"/>
            <a:ext cx="36004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43" name="Google Shape;143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90900" y="3416796"/>
            <a:ext cx="1143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8" name="Google Shape;1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9" name="Google Shape;14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0" name="Google Shape;15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1" name="Google Shape;15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3250" y="1476375"/>
            <a:ext cx="266700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2" name="Google Shape;15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8375" y="1476375"/>
            <a:ext cx="266700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3" name="Google Shape;15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53500" y="1476375"/>
            <a:ext cx="266700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4" name="Google Shape;15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90900" y="1800225"/>
            <a:ext cx="415676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5" name="Google Shape;155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96025" y="1800225"/>
            <a:ext cx="474017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6" name="Google Shape;156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01150" y="1728787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7" name="Google Shape;157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3143250" y="381000"/>
            <a:ext cx="44862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EQUIPO DE TRABAJO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3143250" y="609600"/>
            <a:ext cx="471058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Roles y Responsabilidades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3898813" y="1910013"/>
            <a:ext cx="16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Jefe Proyecto &amp; Backend</a:t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3581400" y="2590800"/>
            <a:ext cx="198120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Gestión Integral del Proyecto.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3581400" y="3171825"/>
            <a:ext cx="1981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Backend.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6862279" y="1910013"/>
            <a:ext cx="1554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2410C"/>
                </a:solidFill>
                <a:latin typeface="Inter"/>
                <a:ea typeface="Inter"/>
                <a:cs typeface="Inter"/>
                <a:sym typeface="Inter"/>
              </a:rPr>
              <a:t>Frontend Developer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6486525" y="2590800"/>
            <a:ext cx="1981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Frontend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6486525" y="2981325"/>
            <a:ext cx="198120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Diseño de Experiencia (UX).</a:t>
            </a:r>
            <a:endParaRPr/>
          </a:p>
        </p:txBody>
      </p:sp>
      <p:sp>
        <p:nvSpPr>
          <p:cNvPr id="166" name="Google Shape;166;p16"/>
          <p:cNvSpPr txBox="1"/>
          <p:nvPr/>
        </p:nvSpPr>
        <p:spPr>
          <a:xfrm>
            <a:off x="9769637" y="1910013"/>
            <a:ext cx="1285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15803D"/>
                </a:solidFill>
                <a:latin typeface="Inter"/>
                <a:ea typeface="Inter"/>
                <a:cs typeface="Inter"/>
                <a:sym typeface="Inter"/>
              </a:rPr>
              <a:t>Doc. &amp; Frontend</a:t>
            </a:r>
            <a:endParaRPr/>
          </a:p>
        </p:txBody>
      </p:sp>
      <p:sp>
        <p:nvSpPr>
          <p:cNvPr id="167" name="Google Shape;167;p16"/>
          <p:cNvSpPr txBox="1"/>
          <p:nvPr/>
        </p:nvSpPr>
        <p:spPr>
          <a:xfrm>
            <a:off x="9391650" y="2447925"/>
            <a:ext cx="1981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Documentació</a:t>
            </a:r>
            <a:r>
              <a:rPr lang="en-US" sz="120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68" name="Google Shape;168;p16"/>
          <p:cNvSpPr txBox="1"/>
          <p:nvPr/>
        </p:nvSpPr>
        <p:spPr>
          <a:xfrm>
            <a:off x="9391650" y="2838450"/>
            <a:ext cx="19812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Implementación Frontend.</a:t>
            </a:r>
            <a:endParaRPr/>
          </a:p>
        </p:txBody>
      </p:sp>
      <p:sp>
        <p:nvSpPr>
          <p:cNvPr id="169" name="Google Shape;169;p16"/>
          <p:cNvSpPr txBox="1"/>
          <p:nvPr/>
        </p:nvSpPr>
        <p:spPr>
          <a:xfrm>
            <a:off x="3949451" y="1533488"/>
            <a:ext cx="1693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Jorge Lorca</a:t>
            </a:r>
            <a:endParaRPr/>
          </a:p>
        </p:txBody>
      </p:sp>
      <p:pic>
        <p:nvPicPr>
          <p:cNvPr descr="image.png" id="170" name="Google Shape;170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90900" y="2628900"/>
            <a:ext cx="762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1" name="Google Shape;171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90900" y="3209925"/>
            <a:ext cx="762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 txBox="1"/>
          <p:nvPr/>
        </p:nvSpPr>
        <p:spPr>
          <a:xfrm>
            <a:off x="6912917" y="1533488"/>
            <a:ext cx="1632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Daniel Saavedra</a:t>
            </a:r>
            <a:endParaRPr/>
          </a:p>
        </p:txBody>
      </p:sp>
      <p:pic>
        <p:nvPicPr>
          <p:cNvPr descr="image.png" id="173" name="Google Shape;173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96025" y="2628900"/>
            <a:ext cx="762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4" name="Google Shape;174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96025" y="3019425"/>
            <a:ext cx="762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/>
        </p:nvSpPr>
        <p:spPr>
          <a:xfrm>
            <a:off x="9815200" y="1533488"/>
            <a:ext cx="1350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Agustín Aguilar</a:t>
            </a:r>
            <a:endParaRPr/>
          </a:p>
        </p:txBody>
      </p:sp>
      <p:pic>
        <p:nvPicPr>
          <p:cNvPr descr="image.png" id="176" name="Google Shape;176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201150" y="2486025"/>
            <a:ext cx="762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7" name="Google Shape;177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201150" y="2876550"/>
            <a:ext cx="762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2" name="Google Shape;1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3" name="Google Shape;1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4" name="Google Shape;18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5" name="Google Shape;18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6" name="Google Shape;18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43250" y="1476375"/>
            <a:ext cx="4095750" cy="2357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7" name="Google Shape;18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4750" y="1476375"/>
            <a:ext cx="4095750" cy="2357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8" name="Google Shape;18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3250" y="4119562"/>
            <a:ext cx="4095750" cy="2357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9" name="Google Shape;18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24750" y="4119562"/>
            <a:ext cx="4095750" cy="2357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0" name="Google Shape;19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/>
        </p:nvSpPr>
        <p:spPr>
          <a:xfrm>
            <a:off x="3143250" y="381000"/>
            <a:ext cx="571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PROPUESTA DE VALOR</a:t>
            </a:r>
            <a:endParaRPr/>
          </a:p>
        </p:txBody>
      </p:sp>
      <p:sp>
        <p:nvSpPr>
          <p:cNvPr id="192" name="Google Shape;192;p17"/>
          <p:cNvSpPr txBox="1"/>
          <p:nvPr/>
        </p:nvSpPr>
        <p:spPr>
          <a:xfrm>
            <a:off x="3143250" y="609600"/>
            <a:ext cx="600075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Solución: Plataforma Centralizada</a:t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3390900" y="1752600"/>
            <a:ext cx="378047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Agenda Digital</a:t>
            </a:r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3390900" y="2105025"/>
            <a:ext cx="36004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Programación de ingresos y asignación de mecánicos.</a:t>
            </a:r>
            <a:endParaRPr/>
          </a:p>
        </p:txBody>
      </p:sp>
      <p:sp>
        <p:nvSpPr>
          <p:cNvPr id="195" name="Google Shape;195;p17"/>
          <p:cNvSpPr txBox="1"/>
          <p:nvPr/>
        </p:nvSpPr>
        <p:spPr>
          <a:xfrm>
            <a:off x="7772400" y="1752600"/>
            <a:ext cx="378047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Registro Mantención</a:t>
            </a:r>
            <a:endParaRPr/>
          </a:p>
        </p:txBody>
      </p:sp>
      <p:sp>
        <p:nvSpPr>
          <p:cNvPr id="196" name="Google Shape;196;p17"/>
          <p:cNvSpPr txBox="1"/>
          <p:nvPr/>
        </p:nvSpPr>
        <p:spPr>
          <a:xfrm>
            <a:off x="7772400" y="2105025"/>
            <a:ext cx="36004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Control detallado de tiempos y repuestos.</a:t>
            </a:r>
            <a:endParaRPr/>
          </a:p>
        </p:txBody>
      </p:sp>
      <p:sp>
        <p:nvSpPr>
          <p:cNvPr id="197" name="Google Shape;197;p17"/>
          <p:cNvSpPr txBox="1"/>
          <p:nvPr/>
        </p:nvSpPr>
        <p:spPr>
          <a:xfrm>
            <a:off x="3390900" y="4395787"/>
            <a:ext cx="3780472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Gestión Documental</a:t>
            </a:r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3390900" y="4748212"/>
            <a:ext cx="36004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Administración de documentos legales con alertas.</a:t>
            </a:r>
            <a:endParaRPr/>
          </a:p>
        </p:txBody>
      </p:sp>
      <p:sp>
        <p:nvSpPr>
          <p:cNvPr id="199" name="Google Shape;199;p17"/>
          <p:cNvSpPr txBox="1"/>
          <p:nvPr/>
        </p:nvSpPr>
        <p:spPr>
          <a:xfrm>
            <a:off x="7772400" y="4395787"/>
            <a:ext cx="3780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Reportabilidad</a:t>
            </a:r>
            <a:endParaRPr/>
          </a:p>
        </p:txBody>
      </p:sp>
      <p:sp>
        <p:nvSpPr>
          <p:cNvPr id="200" name="Google Shape;200;p17"/>
          <p:cNvSpPr txBox="1"/>
          <p:nvPr/>
        </p:nvSpPr>
        <p:spPr>
          <a:xfrm>
            <a:off x="7772400" y="4748212"/>
            <a:ext cx="360045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Generación automática de reportes exportables.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5" name="Google Shape;2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6" name="Google Shape;20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3250" y="1476375"/>
            <a:ext cx="84772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7" name="Google Shape;2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3250" y="2895600"/>
            <a:ext cx="847725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8" name="Google Shape;20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9" name="Google Shape;20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0" name="Google Shape;21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1" name="Google Shape;21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/>
        </p:nvSpPr>
        <p:spPr>
          <a:xfrm>
            <a:off x="3429000" y="1724025"/>
            <a:ext cx="8341042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OBJETIVO GENERAL</a:t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3429000" y="2009775"/>
            <a:ext cx="79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Desarrollar una plataforma web de gestión de vehículos que digitalice, centrali</a:t>
            </a:r>
            <a:r>
              <a:rPr b="0" i="0" lang="en-US" sz="135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b="0" i="0" lang="en-US" sz="135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e y </a:t>
            </a:r>
            <a:r>
              <a:rPr b="0" i="0" lang="en-US" sz="135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automatice </a:t>
            </a:r>
            <a:r>
              <a:rPr b="0" i="0" lang="en-US" sz="135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los procesos del taller de PepsiCo Chile.</a:t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3390900" y="3143250"/>
            <a:ext cx="8381047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OBJETIVOS ESPECÍFICOS</a:t>
            </a:r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3143250" y="381000"/>
            <a:ext cx="164782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METAS DEL PROYECTO</a:t>
            </a:r>
            <a:endParaRPr/>
          </a:p>
        </p:txBody>
      </p:sp>
      <p:sp>
        <p:nvSpPr>
          <p:cNvPr id="216" name="Google Shape;216;p18"/>
          <p:cNvSpPr txBox="1"/>
          <p:nvPr/>
        </p:nvSpPr>
        <p:spPr>
          <a:xfrm>
            <a:off x="3143250" y="609600"/>
            <a:ext cx="1730216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Objetivos</a:t>
            </a:r>
            <a:endParaRPr/>
          </a:p>
        </p:txBody>
      </p:sp>
      <p:sp>
        <p:nvSpPr>
          <p:cNvPr id="217" name="Google Shape;217;p18"/>
          <p:cNvSpPr txBox="1"/>
          <p:nvPr/>
        </p:nvSpPr>
        <p:spPr>
          <a:xfrm>
            <a:off x="3657600" y="3619500"/>
            <a:ext cx="77152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Garantizar la </a:t>
            </a: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trazabilidad total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de la información histórica de la flota.</a:t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3390900" y="3962400"/>
            <a:ext cx="7981950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3657600" y="4210050"/>
            <a:ext cx="77152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Mejorar el </a:t>
            </a: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rendimiento y respuesta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en la gestión de solicitudes.</a:t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>
            <a:off x="3390900" y="4552950"/>
            <a:ext cx="7981950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3657600" y="4800600"/>
            <a:ext cx="77152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Optimizar la </a:t>
            </a: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coordinación operativa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entre choferes y mecánicos.</a:t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3390900" y="5143500"/>
            <a:ext cx="7981950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3657600" y="5391150"/>
            <a:ext cx="77152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Facilitar la </a:t>
            </a:r>
            <a:r>
              <a:rPr b="1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toma de decisiones</a:t>
            </a: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mediante datos centralizados.</a:t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3390900" y="3962400"/>
            <a:ext cx="7981950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25" name="Google Shape;22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90900" y="363855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8"/>
          <p:cNvSpPr/>
          <p:nvPr/>
        </p:nvSpPr>
        <p:spPr>
          <a:xfrm>
            <a:off x="3390900" y="4552950"/>
            <a:ext cx="7981950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27" name="Google Shape;227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90900" y="422910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/>
          <p:nvPr/>
        </p:nvSpPr>
        <p:spPr>
          <a:xfrm>
            <a:off x="3390900" y="5143500"/>
            <a:ext cx="7981950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29" name="Google Shape;22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90900" y="48196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0" name="Google Shape;23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90900" y="5410200"/>
            <a:ext cx="1524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5" name="Google Shape;2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6" name="Google Shape;23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3250" y="1476375"/>
            <a:ext cx="84772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7" name="Google Shape;23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8" name="Google Shape;23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39" name="Google Shape;23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0" name="Google Shape;240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 txBox="1"/>
          <p:nvPr/>
        </p:nvSpPr>
        <p:spPr>
          <a:xfrm>
            <a:off x="3390900" y="2857500"/>
            <a:ext cx="838104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0B981"/>
                </a:solidFill>
                <a:latin typeface="Inter"/>
                <a:ea typeface="Inter"/>
                <a:cs typeface="Inter"/>
                <a:sym typeface="Inter"/>
              </a:rPr>
              <a:t>Funcionalidades Implementadas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3143250" y="381000"/>
            <a:ext cx="35337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LÍMITES DEL SISTEMA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3143250" y="609600"/>
            <a:ext cx="3710463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Alcance del Proyecto</a:t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3638550" y="3638550"/>
            <a:ext cx="36004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Registro de Ingresos y Vehículos.</a:t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3390900" y="3971925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3638550" y="4124325"/>
            <a:ext cx="36004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Asignación de Mecánicos por Especialidad.</a:t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3390900" y="4457700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3638550" y="4610100"/>
            <a:ext cx="36004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Registro de Mantención y Pausas.</a:t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3390900" y="4943475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7772400" y="3638550"/>
            <a:ext cx="36004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Gestión Documental Legal (Seguros/Permisos).</a:t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7524750" y="3971925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7772400" y="4124325"/>
            <a:ext cx="36004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Reportes Automáticos Exportables.</a:t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7524750" y="4457700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7772400" y="4610100"/>
            <a:ext cx="36004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Gestión de Usuarios y Roles Seguros.</a:t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7524750" y="4943475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3390900" y="3971925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57" name="Google Shape;257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90900" y="3676650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/>
          <p:nvPr/>
        </p:nvSpPr>
        <p:spPr>
          <a:xfrm>
            <a:off x="3390900" y="4457700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59" name="Google Shape;25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90900" y="4162425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9"/>
          <p:cNvSpPr/>
          <p:nvPr/>
        </p:nvSpPr>
        <p:spPr>
          <a:xfrm>
            <a:off x="3390900" y="4943475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61" name="Google Shape;261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90900" y="4648200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9"/>
          <p:cNvSpPr/>
          <p:nvPr/>
        </p:nvSpPr>
        <p:spPr>
          <a:xfrm>
            <a:off x="7524750" y="3971925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63" name="Google Shape;26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24750" y="3676650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9"/>
          <p:cNvSpPr/>
          <p:nvPr/>
        </p:nvSpPr>
        <p:spPr>
          <a:xfrm>
            <a:off x="7524750" y="4457700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65" name="Google Shape;26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24750" y="4162425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9"/>
          <p:cNvSpPr/>
          <p:nvPr/>
        </p:nvSpPr>
        <p:spPr>
          <a:xfrm>
            <a:off x="7524750" y="4943475"/>
            <a:ext cx="384810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267" name="Google Shape;267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24750" y="4648200"/>
            <a:ext cx="13335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2" name="Google Shape;2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3" name="Google Shape;27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4" name="Google Shape;27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5" name="Google Shape;27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6" name="Google Shape;27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4750" y="1476375"/>
            <a:ext cx="40957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7" name="Google Shape;27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3250" y="3988000"/>
            <a:ext cx="4095750" cy="15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8" name="Google Shape;27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2881312"/>
            <a:ext cx="36004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9" name="Google Shape;279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62900" y="3452812"/>
            <a:ext cx="34099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0" name="Google Shape;280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53400" y="4024312"/>
            <a:ext cx="32194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1" name="Google Shape;281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43900" y="4595812"/>
            <a:ext cx="30289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2" name="Google Shape;282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0"/>
          <p:cNvSpPr txBox="1"/>
          <p:nvPr/>
        </p:nvSpPr>
        <p:spPr>
          <a:xfrm>
            <a:off x="3143250" y="381000"/>
            <a:ext cx="3771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FORMA DE TRABAJO</a:t>
            </a:r>
            <a:endParaRPr/>
          </a:p>
        </p:txBody>
      </p:sp>
      <p:sp>
        <p:nvSpPr>
          <p:cNvPr id="284" name="Google Shape;284;p20"/>
          <p:cNvSpPr txBox="1"/>
          <p:nvPr/>
        </p:nvSpPr>
        <p:spPr>
          <a:xfrm>
            <a:off x="3143250" y="609600"/>
            <a:ext cx="396049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Metodología: Cascada</a:t>
            </a:r>
            <a:endParaRPr/>
          </a:p>
        </p:txBody>
      </p:sp>
      <p:sp>
        <p:nvSpPr>
          <p:cNvPr id="285" name="Google Shape;285;p20"/>
          <p:cNvSpPr txBox="1"/>
          <p:nvPr/>
        </p:nvSpPr>
        <p:spPr>
          <a:xfrm>
            <a:off x="3143250" y="2803177"/>
            <a:ext cx="409575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Se seleccionó el modelo tradicional debido a la necesidad de tener </a:t>
            </a:r>
            <a:r>
              <a:rPr b="1" i="0" lang="en-US" sz="135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requisitos claros y aprobados</a:t>
            </a:r>
            <a:r>
              <a:rPr b="0" i="0" lang="en-US" sz="135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 antes de iniciar el desarrollo.</a:t>
            </a:r>
            <a:endParaRPr/>
          </a:p>
        </p:txBody>
      </p:sp>
      <p:sp>
        <p:nvSpPr>
          <p:cNvPr id="286" name="Google Shape;286;p20"/>
          <p:cNvSpPr txBox="1"/>
          <p:nvPr/>
        </p:nvSpPr>
        <p:spPr>
          <a:xfrm>
            <a:off x="3381375" y="4226125"/>
            <a:ext cx="119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Justificación:</a:t>
            </a:r>
            <a:endParaRPr/>
          </a:p>
        </p:txBody>
      </p:sp>
      <p:sp>
        <p:nvSpPr>
          <p:cNvPr id="287" name="Google Shape;287;p20"/>
          <p:cNvSpPr txBox="1"/>
          <p:nvPr/>
        </p:nvSpPr>
        <p:spPr>
          <a:xfrm>
            <a:off x="3381375" y="4500548"/>
            <a:ext cx="304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5725" spcFirstLastPara="1" rIns="0" wrap="square" tIns="0">
            <a:sp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Inter"/>
              <a:buChar char="●"/>
            </a:pPr>
            <a:r>
              <a:rPr b="0" i="0" lang="en-US" sz="1200" u="none" cap="none" strike="noStrik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Alcance definido</a:t>
            </a:r>
            <a:endParaRPr sz="1200">
              <a:solidFill>
                <a:srgbClr val="1E293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Inter"/>
              <a:buChar char="●"/>
            </a:pPr>
            <a:r>
              <a:rPr lang="en-US" sz="120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Tiempo limitado.</a:t>
            </a:r>
            <a:endParaRPr sz="1200">
              <a:solidFill>
                <a:srgbClr val="1E293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Inter"/>
              <a:buChar char="●"/>
            </a:pPr>
            <a:r>
              <a:rPr lang="en-US" sz="120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Procesos estables</a:t>
            </a:r>
            <a:endParaRPr sz="1200">
              <a:solidFill>
                <a:srgbClr val="1E293B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200"/>
              <a:buFont typeface="Inter"/>
              <a:buChar char="●"/>
            </a:pPr>
            <a:r>
              <a:rPr lang="en-US" sz="120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Falta de comunicación constante con cliente</a:t>
            </a:r>
            <a:endParaRPr sz="1200">
              <a:solidFill>
                <a:srgbClr val="1E293B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AFC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2" name="Google Shape;2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3" name="Google Shape;29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3250" y="1476375"/>
            <a:ext cx="84772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4" name="Google Shape;29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3250" y="4495800"/>
            <a:ext cx="84772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5" name="Google Shape;29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00" y="100965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6" name="Google Shape;29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" y="1457325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7" name="Google Shape;29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00" y="1905000"/>
            <a:ext cx="21907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98" name="Google Shape;298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257175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9" name="Google Shape;299;p21"/>
          <p:cNvGraphicFramePr/>
          <p:nvPr/>
        </p:nvGraphicFramePr>
        <p:xfrm>
          <a:off x="3143250" y="1476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{D342CF98-A80A-48A2-A181-D0B380D44C0B}</a:tableStyleId>
              </a:tblPr>
              <a:tblGrid>
                <a:gridCol w="5934075"/>
                <a:gridCol w="2543175"/>
              </a:tblGrid>
              <a:tr h="54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1E293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Etapa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50" u="none" cap="none" strike="noStrike">
                          <a:solidFill>
                            <a:srgbClr val="1E293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Estado Final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9"/>
                    </a:solidFill>
                  </a:tcPr>
                </a:tc>
              </a:tr>
              <a:tr h="54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25" u="none" cap="none" strike="noStrike">
                          <a:solidFill>
                            <a:srgbClr val="64748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Planificación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25" u="none" cap="none" strike="noStrike">
                          <a:solidFill>
                            <a:srgbClr val="64748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Análisis y Diseño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25" u="none" cap="none" strike="noStrike">
                          <a:solidFill>
                            <a:srgbClr val="64748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Desarrollo (Backend </a:t>
                      </a:r>
                      <a:r>
                        <a:rPr b="1" lang="en-US" sz="1125">
                          <a:solidFill>
                            <a:srgbClr val="64748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</a:t>
                      </a:r>
                      <a:r>
                        <a:rPr b="1" i="0" lang="en-US" sz="1125" u="none" cap="none" strike="noStrike">
                          <a:solidFill>
                            <a:srgbClr val="64748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Frontend)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6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25" u="none" cap="none" strike="noStrike">
                          <a:solidFill>
                            <a:srgbClr val="64748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Pruebas &amp; Cierre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0" name="Google Shape;300;p21"/>
          <p:cNvSpPr txBox="1"/>
          <p:nvPr/>
        </p:nvSpPr>
        <p:spPr>
          <a:xfrm>
            <a:off x="3343275" y="4695825"/>
            <a:ext cx="80772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4765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Todos los hitos del proyecto han sido ejecutados al 100%.</a:t>
            </a:r>
            <a:endParaRPr/>
          </a:p>
        </p:txBody>
      </p:sp>
      <p:sp>
        <p:nvSpPr>
          <p:cNvPr id="301" name="Google Shape;301;p21"/>
          <p:cNvSpPr txBox="1"/>
          <p:nvPr/>
        </p:nvSpPr>
        <p:spPr>
          <a:xfrm>
            <a:off x="3143250" y="381000"/>
            <a:ext cx="509587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E32934"/>
                </a:solidFill>
                <a:latin typeface="Inter"/>
                <a:ea typeface="Inter"/>
                <a:cs typeface="Inter"/>
                <a:sym typeface="Inter"/>
              </a:rPr>
              <a:t>CIERRE DEL PROYECTO</a:t>
            </a:r>
            <a:endParaRPr/>
          </a:p>
        </p:txBody>
      </p:sp>
      <p:sp>
        <p:nvSpPr>
          <p:cNvPr id="302" name="Google Shape;302;p21"/>
          <p:cNvSpPr txBox="1"/>
          <p:nvPr/>
        </p:nvSpPr>
        <p:spPr>
          <a:xfrm>
            <a:off x="3143250" y="609600"/>
            <a:ext cx="535066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004B93"/>
                </a:solidFill>
                <a:latin typeface="Inter"/>
                <a:ea typeface="Inter"/>
                <a:cs typeface="Inter"/>
                <a:sym typeface="Inter"/>
              </a:rPr>
              <a:t>Cumplimiento de Planificación</a:t>
            </a:r>
            <a:endParaRPr/>
          </a:p>
        </p:txBody>
      </p:sp>
      <p:pic>
        <p:nvPicPr>
          <p:cNvPr descr="image.png" id="303" name="Google Shape;30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33937" y="4714875"/>
            <a:ext cx="15240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/>
          <p:nvPr/>
        </p:nvSpPr>
        <p:spPr>
          <a:xfrm>
            <a:off x="3143250" y="4195762"/>
            <a:ext cx="593407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1"/>
          <p:cNvSpPr/>
          <p:nvPr/>
        </p:nvSpPr>
        <p:spPr>
          <a:xfrm>
            <a:off x="9077325" y="4195762"/>
            <a:ext cx="2543175" cy="9525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9968975" y="2233200"/>
            <a:ext cx="8610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Completado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9968975" y="2771625"/>
            <a:ext cx="8610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Completado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9968975" y="3310050"/>
            <a:ext cx="8610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Completado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9968975" y="3848475"/>
            <a:ext cx="861000" cy="1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Completado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